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0" r:id="rId2"/>
    <p:sldId id="264" r:id="rId3"/>
    <p:sldId id="261" r:id="rId4"/>
    <p:sldId id="262" r:id="rId5"/>
    <p:sldId id="256" r:id="rId6"/>
    <p:sldId id="257" r:id="rId7"/>
    <p:sldId id="267" r:id="rId8"/>
    <p:sldId id="265" r:id="rId9"/>
    <p:sldId id="266"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31.10.2018</a:t>
            </a:fld>
            <a:endParaRPr lang="ru-RU"/>
          </a:p>
        </p:txBody>
      </p:sp>
      <p:sp>
        <p:nvSpPr>
          <p:cNvPr id="5" name="Footer Placeholder 4"/>
          <p:cNvSpPr>
            <a:spLocks noGrp="1"/>
          </p:cNvSpPr>
          <p:nvPr>
            <p:ph type="ftr" sz="quarter" idx="11"/>
          </p:nvPr>
        </p:nvSpPr>
        <p:spPr/>
        <p:txBody>
          <a:bodyPr/>
          <a:lstStyle/>
          <a:p>
            <a:endParaRPr lang="ru-RU"/>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31.10.2018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6"/>
          <p:cNvSpPr>
            <a:spLocks noGrp="1"/>
          </p:cNvSpPr>
          <p:nvPr>
            <p:ph type="dt" sz="half" idx="10"/>
          </p:nvPr>
        </p:nvSpPr>
        <p:spPr/>
        <p:txBody>
          <a:bodyPr/>
          <a:lstStyle/>
          <a:p>
            <a:fld id="{B4C71EC6-210F-42DE-9C53-41977AD35B3D}" type="datetimeFigureOut">
              <a:rPr lang="ru-RU" smtClean="0"/>
              <a:t>31.10.2018</a:t>
            </a:fld>
            <a:endParaRPr lang="ru-RU"/>
          </a:p>
        </p:txBody>
      </p:sp>
      <p:sp>
        <p:nvSpPr>
          <p:cNvPr id="8" name="Slide Number Placeholder 7"/>
          <p:cNvSpPr>
            <a:spLocks noGrp="1"/>
          </p:cNvSpPr>
          <p:nvPr>
            <p:ph type="sldNum" sz="quarter" idx="11"/>
          </p:nvPr>
        </p:nvSpPr>
        <p:spPr/>
        <p:txBody>
          <a:bodyPr/>
          <a:lstStyle/>
          <a:p>
            <a:fld id="{B19B0651-EE4F-4900-A07F-96A6BFA9D0F0}" type="slidenum">
              <a:rPr lang="ru-RU" smtClean="0"/>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31.10.2018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ru-RU" smtClean="0"/>
              <a:t>Образец текста</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31.10.2018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31.10.2018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31.10.2018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31.10.2018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31.10.2018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B19B0651-EE4F-4900-A07F-96A6BFA9D0F0}" type="slidenum">
              <a:rPr lang="ru-RU" smtClean="0"/>
              <a:t>‹#›</a:t>
            </a:fld>
            <a:endParaRPr lang="ru-RU"/>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ru-RU" smtClean="0"/>
              <a:t>Образец заголовка</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31.10.2018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31.10.2018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B4C71EC6-210F-42DE-9C53-41977AD35B3D}" type="datetimeFigureOut">
              <a:rPr lang="ru-RU" smtClean="0"/>
              <a:t>31.10.2018</a:t>
            </a:fld>
            <a:endParaRPr lang="ru-RU"/>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ru-RU"/>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B19B0651-EE4F-4900-A07F-96A6BFA9D0F0}" type="slidenum">
              <a:rPr lang="ru-RU" smtClean="0"/>
              <a:t>‹#›</a:t>
            </a:fld>
            <a:endParaRPr lang="ru-RU"/>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52718"/>
            <a:ext cx="8136904" cy="4068370"/>
          </a:xfrm>
          <a:solidFill>
            <a:srgbClr val="00B050"/>
          </a:solidFill>
        </p:spPr>
        <p:txBody>
          <a:bodyPr>
            <a:normAutofit/>
          </a:bodyPr>
          <a:lstStyle/>
          <a:p>
            <a:pPr algn="ctr"/>
            <a:r>
              <a:rPr lang="en-US" sz="4000" dirty="0" err="1" smtClean="0"/>
              <a:t>Mavzu</a:t>
            </a:r>
            <a:r>
              <a:rPr lang="en-US" sz="4000" dirty="0" smtClean="0"/>
              <a:t>: </a:t>
            </a:r>
            <a:r>
              <a:rPr lang="en-US" sz="4000" i="1" dirty="0" err="1" smtClean="0"/>
              <a:t>Plastidalar</a:t>
            </a:r>
            <a:r>
              <a:rPr lang="en-US" sz="4000" i="1" dirty="0" smtClean="0"/>
              <a:t> </a:t>
            </a:r>
            <a:r>
              <a:rPr lang="en-US" sz="4000" i="1" dirty="0" err="1" smtClean="0"/>
              <a:t>va</a:t>
            </a:r>
            <a:r>
              <a:rPr lang="en-US" sz="4000" i="1" dirty="0" smtClean="0"/>
              <a:t> </a:t>
            </a:r>
            <a:r>
              <a:rPr lang="en-US" sz="4000" i="1" dirty="0" err="1" smtClean="0"/>
              <a:t>ularda</a:t>
            </a:r>
            <a:r>
              <a:rPr lang="en-US" sz="4000" i="1" dirty="0" smtClean="0"/>
              <a:t> </a:t>
            </a:r>
            <a:r>
              <a:rPr lang="en-US" sz="4000" i="1" dirty="0" err="1" smtClean="0"/>
              <a:t>fotosintez</a:t>
            </a:r>
            <a:r>
              <a:rPr lang="en-US" sz="4000" i="1" dirty="0" smtClean="0"/>
              <a:t> </a:t>
            </a:r>
            <a:r>
              <a:rPr lang="en-US" sz="4000" i="1" dirty="0" err="1" smtClean="0"/>
              <a:t>jarayoning</a:t>
            </a:r>
            <a:r>
              <a:rPr lang="en-US" sz="4000" i="1" dirty="0" smtClean="0"/>
              <a:t> </a:t>
            </a:r>
            <a:r>
              <a:rPr lang="en-US" sz="4000" i="1" dirty="0" err="1" smtClean="0"/>
              <a:t>amalga</a:t>
            </a:r>
            <a:r>
              <a:rPr lang="en-US" sz="4000" i="1" dirty="0" smtClean="0"/>
              <a:t> </a:t>
            </a:r>
            <a:r>
              <a:rPr lang="en-US" sz="4000" i="1" dirty="0" err="1" smtClean="0"/>
              <a:t>oshishi</a:t>
            </a:r>
            <a:endParaRPr lang="ru-RU" sz="4000" i="1" dirty="0"/>
          </a:p>
        </p:txBody>
      </p:sp>
    </p:spTree>
    <p:extLst>
      <p:ext uri="{BB962C8B-B14F-4D97-AF65-F5344CB8AC3E}">
        <p14:creationId xmlns:p14="http://schemas.microsoft.com/office/powerpoint/2010/main" val="37757501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5288" y="312444"/>
            <a:ext cx="8208962" cy="608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76200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52718"/>
            <a:ext cx="7715200" cy="1476082"/>
          </a:xfrm>
          <a:solidFill>
            <a:srgbClr val="FFC000"/>
          </a:solidFill>
        </p:spPr>
        <p:txBody>
          <a:bodyPr/>
          <a:lstStyle/>
          <a:p>
            <a:pPr algn="ctr"/>
            <a:r>
              <a:rPr lang="en-US" dirty="0" err="1" smtClean="0"/>
              <a:t>Reja</a:t>
            </a:r>
            <a:r>
              <a:rPr lang="en-US" dirty="0" smtClean="0"/>
              <a:t>:</a:t>
            </a:r>
            <a:br>
              <a:rPr lang="en-US" dirty="0" smtClean="0"/>
            </a:br>
            <a:endParaRPr lang="ru-RU" dirty="0"/>
          </a:p>
        </p:txBody>
      </p:sp>
      <p:sp>
        <p:nvSpPr>
          <p:cNvPr id="3" name="Объект 2"/>
          <p:cNvSpPr>
            <a:spLocks noGrp="1"/>
          </p:cNvSpPr>
          <p:nvPr>
            <p:ph idx="1"/>
          </p:nvPr>
        </p:nvSpPr>
        <p:spPr>
          <a:solidFill>
            <a:srgbClr val="FFC000"/>
          </a:solidFill>
        </p:spPr>
        <p:txBody>
          <a:bodyPr>
            <a:normAutofit/>
          </a:bodyPr>
          <a:lstStyle/>
          <a:p>
            <a:pPr marL="457200" indent="-457200">
              <a:buAutoNum type="arabicPeriod"/>
            </a:pPr>
            <a:r>
              <a:rPr lang="en-US" sz="3600" dirty="0" err="1" smtClean="0"/>
              <a:t>Fotosintez</a:t>
            </a:r>
            <a:r>
              <a:rPr lang="en-US" sz="3600" dirty="0" smtClean="0"/>
              <a:t> </a:t>
            </a:r>
            <a:r>
              <a:rPr lang="en-US" sz="3600" dirty="0" err="1" smtClean="0"/>
              <a:t>apparatining</a:t>
            </a:r>
            <a:r>
              <a:rPr lang="en-US" sz="3600" dirty="0" smtClean="0"/>
              <a:t> </a:t>
            </a:r>
            <a:r>
              <a:rPr lang="en-US" sz="3600" dirty="0" err="1" smtClean="0"/>
              <a:t>pigmentlari</a:t>
            </a:r>
            <a:endParaRPr lang="en-US" sz="3600" dirty="0" smtClean="0"/>
          </a:p>
          <a:p>
            <a:pPr marL="457200" indent="-457200">
              <a:buAutoNum type="arabicPeriod"/>
            </a:pPr>
            <a:r>
              <a:rPr lang="en-US" sz="3600" dirty="0" err="1" smtClean="0"/>
              <a:t>Fotosintez</a:t>
            </a:r>
            <a:r>
              <a:rPr lang="en-US" sz="3600" dirty="0" smtClean="0"/>
              <a:t> </a:t>
            </a:r>
            <a:r>
              <a:rPr lang="en-US" sz="3600" dirty="0" err="1" smtClean="0"/>
              <a:t>jarayoni</a:t>
            </a:r>
            <a:r>
              <a:rPr lang="en-US" sz="3600" dirty="0" smtClean="0"/>
              <a:t> </a:t>
            </a:r>
            <a:r>
              <a:rPr lang="en-US" sz="3600" dirty="0" err="1" smtClean="0"/>
              <a:t>to’g’risidagi</a:t>
            </a:r>
            <a:r>
              <a:rPr lang="en-US" sz="3600" dirty="0" smtClean="0"/>
              <a:t> </a:t>
            </a:r>
            <a:r>
              <a:rPr lang="en-US" sz="3600" dirty="0" err="1" smtClean="0"/>
              <a:t>olimlar</a:t>
            </a:r>
            <a:r>
              <a:rPr lang="en-US" sz="3600" dirty="0" smtClean="0"/>
              <a:t> </a:t>
            </a:r>
            <a:r>
              <a:rPr lang="en-US" sz="3600" dirty="0" err="1" smtClean="0"/>
              <a:t>qarashlari</a:t>
            </a:r>
            <a:endParaRPr lang="en-US" sz="3600" dirty="0" smtClean="0"/>
          </a:p>
          <a:p>
            <a:pPr marL="457200" indent="-457200">
              <a:buAutoNum type="arabicPeriod"/>
            </a:pPr>
            <a:r>
              <a:rPr lang="en-US" sz="3600" dirty="0" err="1" smtClean="0"/>
              <a:t>Fotosintez</a:t>
            </a:r>
            <a:endParaRPr lang="ru-RU" sz="3600" dirty="0"/>
          </a:p>
        </p:txBody>
      </p:sp>
    </p:spTree>
    <p:extLst>
      <p:ext uri="{BB962C8B-B14F-4D97-AF65-F5344CB8AC3E}">
        <p14:creationId xmlns:p14="http://schemas.microsoft.com/office/powerpoint/2010/main" val="7781091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496944" cy="6120680"/>
          </a:xfrm>
        </p:spPr>
        <p:style>
          <a:lnRef idx="1">
            <a:schemeClr val="accent1"/>
          </a:lnRef>
          <a:fillRef idx="2">
            <a:schemeClr val="accent1"/>
          </a:fillRef>
          <a:effectRef idx="1">
            <a:schemeClr val="accent1"/>
          </a:effectRef>
          <a:fontRef idx="minor">
            <a:schemeClr val="dk1"/>
          </a:fontRef>
        </p:style>
        <p:txBody>
          <a:bodyPr/>
          <a:lstStyle/>
          <a:p>
            <a:pPr algn="just"/>
            <a:r>
              <a:rPr lang="en-US" dirty="0" smtClean="0"/>
              <a:t>	</a:t>
            </a:r>
            <a:r>
              <a:rPr lang="en-US" sz="2800" b="0" dirty="0" err="1" smtClean="0">
                <a:latin typeface="Times New Roman" panose="02020603050405020304" pitchFamily="18" charset="0"/>
                <a:cs typeface="Times New Roman" panose="02020603050405020304" pitchFamily="18" charset="0"/>
              </a:rPr>
              <a:t>Xlorofil</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pigmentlari</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murakkab</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strukturali</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organik</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moddalar</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bo’lib</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tarkibidagi</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magniy</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atomi</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to’rtta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pirol</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halqasiga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bog’langan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va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tusi</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yashildir</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Bularga</a:t>
            </a:r>
            <a:r>
              <a:rPr lang="en-US" sz="2800" b="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xlorofil</a:t>
            </a:r>
            <a:r>
              <a:rPr lang="en-US" sz="2800" dirty="0">
                <a:latin typeface="Times New Roman" panose="02020603050405020304" pitchFamily="18" charset="0"/>
                <a:cs typeface="Times New Roman" panose="02020603050405020304" pitchFamily="18" charset="0"/>
              </a:rPr>
              <a:t>-A, </a:t>
            </a:r>
            <a:r>
              <a:rPr lang="en-US" sz="2800" dirty="0" err="1" smtClean="0">
                <a:latin typeface="Times New Roman" panose="02020603050405020304" pitchFamily="18" charset="0"/>
                <a:cs typeface="Times New Roman" panose="02020603050405020304" pitchFamily="18" charset="0"/>
              </a:rPr>
              <a:t>xlorofil</a:t>
            </a:r>
            <a:r>
              <a:rPr lang="en-US" sz="2800" dirty="0" smtClean="0">
                <a:latin typeface="Times New Roman" panose="02020603050405020304" pitchFamily="18" charset="0"/>
                <a:cs typeface="Times New Roman" panose="02020603050405020304" pitchFamily="18" charset="0"/>
              </a:rPr>
              <a:t>-B, </a:t>
            </a:r>
            <a:r>
              <a:rPr lang="en-US" sz="2800" dirty="0" err="1" smtClean="0">
                <a:latin typeface="Times New Roman" panose="02020603050405020304" pitchFamily="18" charset="0"/>
                <a:cs typeface="Times New Roman" panose="02020603050405020304" pitchFamily="18" charset="0"/>
              </a:rPr>
              <a:t>xlorofil</a:t>
            </a:r>
            <a:r>
              <a:rPr lang="en-US" sz="2800" dirty="0" smtClean="0">
                <a:latin typeface="Times New Roman" panose="02020603050405020304" pitchFamily="18" charset="0"/>
                <a:cs typeface="Times New Roman" panose="02020603050405020304" pitchFamily="18" charset="0"/>
              </a:rPr>
              <a:t>-S, </a:t>
            </a:r>
            <a:r>
              <a:rPr lang="en-US" sz="2800" dirty="0" err="1" smtClean="0">
                <a:latin typeface="Times New Roman" panose="02020603050405020304" pitchFamily="18" charset="0"/>
                <a:cs typeface="Times New Roman" panose="02020603050405020304" pitchFamily="18" charset="0"/>
              </a:rPr>
              <a:t>xlorofil</a:t>
            </a:r>
            <a:r>
              <a:rPr lang="en-US" sz="2800" dirty="0" smtClean="0">
                <a:latin typeface="Times New Roman" panose="02020603050405020304" pitchFamily="18" charset="0"/>
                <a:cs typeface="Times New Roman" panose="02020603050405020304" pitchFamily="18" charset="0"/>
              </a:rPr>
              <a:t>-D </a:t>
            </a:r>
            <a:r>
              <a:rPr lang="en-US" sz="2800" dirty="0" err="1" smtClean="0">
                <a:latin typeface="Times New Roman" panose="02020603050405020304" pitchFamily="18" charset="0"/>
                <a:cs typeface="Times New Roman" panose="02020603050405020304" pitchFamily="18" charset="0"/>
              </a:rPr>
              <a:t>va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bakterioxlorofil</a:t>
            </a:r>
            <a:r>
              <a:rPr lang="en-US" sz="280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kiradi</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Ko’k</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yashil</a:t>
            </a:r>
            <a:r>
              <a:rPr lang="en-US" sz="2800" b="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xlorofil</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A(C</a:t>
            </a:r>
            <a:r>
              <a:rPr lang="en-US" dirty="0" smtClean="0">
                <a:latin typeface="Times New Roman" panose="02020603050405020304" pitchFamily="18" charset="0"/>
                <a:cs typeface="Times New Roman" panose="02020603050405020304" pitchFamily="18" charset="0"/>
              </a:rPr>
              <a:t>55</a:t>
            </a:r>
            <a:r>
              <a:rPr lang="en-US" sz="2800" dirty="0" smtClean="0">
                <a:latin typeface="Times New Roman" panose="02020603050405020304" pitchFamily="18" charset="0"/>
                <a:cs typeface="Times New Roman" panose="02020603050405020304" pitchFamily="18" charset="0"/>
              </a:rPr>
              <a:t>N</a:t>
            </a:r>
            <a:r>
              <a:rPr lang="en-US" dirty="0" smtClean="0">
                <a:latin typeface="Times New Roman" panose="02020603050405020304" pitchFamily="18" charset="0"/>
                <a:cs typeface="Times New Roman" panose="02020603050405020304" pitchFamily="18" charset="0"/>
              </a:rPr>
              <a:t>72</a:t>
            </a:r>
            <a:r>
              <a:rPr lang="en-US" sz="2800" dirty="0" smtClean="0">
                <a:latin typeface="Times New Roman" panose="02020603050405020304" pitchFamily="18" charset="0"/>
                <a:cs typeface="Times New Roman" panose="02020603050405020304" pitchFamily="18" charset="0"/>
              </a:rPr>
              <a:t>O</a:t>
            </a:r>
            <a:r>
              <a:rPr lang="en-US"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N</a:t>
            </a:r>
            <a:r>
              <a:rPr lang="en-US" dirty="0" smtClean="0">
                <a:latin typeface="Times New Roman" panose="02020603050405020304" pitchFamily="18" charset="0"/>
                <a:cs typeface="Times New Roman" panose="02020603050405020304" pitchFamily="18" charset="0"/>
              </a:rPr>
              <a:t>4</a:t>
            </a:r>
            <a:r>
              <a:rPr lang="en-US" sz="2800" dirty="0" smtClean="0">
                <a:latin typeface="Times New Roman" panose="02020603050405020304" pitchFamily="18" charset="0"/>
                <a:cs typeface="Times New Roman" panose="02020603050405020304" pitchFamily="18" charset="0"/>
              </a:rPr>
              <a:t>Mg</a:t>
            </a:r>
            <a:r>
              <a:rPr lang="en-US" sz="280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va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yashil</a:t>
            </a:r>
            <a:r>
              <a:rPr lang="en-US" sz="2800" b="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xlorofil</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a:t>
            </a:r>
            <a:r>
              <a:rPr lang="en-US" dirty="0" smtClean="0">
                <a:latin typeface="Times New Roman" panose="02020603050405020304" pitchFamily="18" charset="0"/>
                <a:cs typeface="Times New Roman" panose="02020603050405020304" pitchFamily="18" charset="0"/>
              </a:rPr>
              <a:t>55</a:t>
            </a:r>
            <a:r>
              <a:rPr lang="en-US" sz="2800" dirty="0" smtClean="0">
                <a:latin typeface="Times New Roman" panose="02020603050405020304" pitchFamily="18" charset="0"/>
                <a:cs typeface="Times New Roman" panose="02020603050405020304" pitchFamily="18" charset="0"/>
              </a:rPr>
              <a:t>N</a:t>
            </a:r>
            <a:r>
              <a:rPr lang="en-US" dirty="0" smtClean="0">
                <a:latin typeface="Times New Roman" panose="02020603050405020304" pitchFamily="18" charset="0"/>
                <a:cs typeface="Times New Roman" panose="02020603050405020304" pitchFamily="18" charset="0"/>
              </a:rPr>
              <a:t>70</a:t>
            </a:r>
            <a:r>
              <a:rPr lang="en-US" sz="2800" dirty="0" smtClean="0">
                <a:latin typeface="Times New Roman" panose="02020603050405020304" pitchFamily="18" charset="0"/>
                <a:cs typeface="Times New Roman" panose="02020603050405020304" pitchFamily="18" charset="0"/>
              </a:rPr>
              <a:t>O</a:t>
            </a:r>
            <a:r>
              <a:rPr lang="en-US" dirty="0" smtClean="0">
                <a:latin typeface="Times New Roman" panose="02020603050405020304" pitchFamily="18" charset="0"/>
                <a:cs typeface="Times New Roman" panose="02020603050405020304" pitchFamily="18" charset="0"/>
              </a:rPr>
              <a:t>6</a:t>
            </a:r>
            <a:r>
              <a:rPr lang="en-US" sz="2800" dirty="0" smtClean="0">
                <a:latin typeface="Times New Roman" panose="02020603050405020304" pitchFamily="18" charset="0"/>
                <a:cs typeface="Times New Roman" panose="02020603050405020304" pitchFamily="18" charset="0"/>
              </a:rPr>
              <a:t>N</a:t>
            </a:r>
            <a:r>
              <a:rPr lang="en-US" dirty="0" smtClean="0">
                <a:latin typeface="Times New Roman" panose="02020603050405020304" pitchFamily="18" charset="0"/>
                <a:cs typeface="Times New Roman" panose="02020603050405020304" pitchFamily="18" charset="0"/>
              </a:rPr>
              <a:t>4</a:t>
            </a:r>
            <a:r>
              <a:rPr lang="en-US" sz="2800" dirty="0" smtClean="0">
                <a:latin typeface="Times New Roman" panose="02020603050405020304" pitchFamily="18" charset="0"/>
                <a:cs typeface="Times New Roman" panose="02020603050405020304" pitchFamily="18" charset="0"/>
              </a:rPr>
              <a:t>Mg</a:t>
            </a:r>
            <a:r>
              <a:rPr lang="en-US" sz="2800" dirty="0" smtClean="0">
                <a:latin typeface="Times New Roman" panose="02020603050405020304" pitchFamily="18" charset="0"/>
                <a:cs typeface="Times New Roman" panose="02020603050405020304" pitchFamily="18" charset="0"/>
              </a:rPr>
              <a:t>)</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tarkibiga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ega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Suv</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o’tlarining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xromotoforida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yashil</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suv</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o’tlar</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bilan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birga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qizil</a:t>
            </a:r>
            <a:r>
              <a:rPr lang="en-US" sz="2800" b="0" dirty="0" smtClean="0">
                <a:latin typeface="Times New Roman" panose="02020603050405020304" pitchFamily="18" charset="0"/>
                <a:cs typeface="Times New Roman" panose="02020603050405020304" pitchFamily="18" charset="0"/>
              </a:rPr>
              <a:t> pigment </a:t>
            </a:r>
            <a:r>
              <a:rPr lang="en-US" sz="2800" dirty="0" err="1" smtClean="0">
                <a:latin typeface="Times New Roman" panose="02020603050405020304" pitchFamily="18" charset="0"/>
                <a:cs typeface="Times New Roman" panose="02020603050405020304" pitchFamily="18" charset="0"/>
              </a:rPr>
              <a:t>fikoeritin</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a:t>
            </a:r>
            <a:r>
              <a:rPr lang="en-US" dirty="0" smtClean="0">
                <a:latin typeface="Times New Roman" panose="02020603050405020304" pitchFamily="18" charset="0"/>
                <a:cs typeface="Times New Roman" panose="02020603050405020304" pitchFamily="18" charset="0"/>
              </a:rPr>
              <a:t>35</a:t>
            </a:r>
            <a:r>
              <a:rPr lang="en-US" sz="2800" dirty="0" smtClean="0">
                <a:latin typeface="Times New Roman" panose="02020603050405020304" pitchFamily="18" charset="0"/>
                <a:cs typeface="Times New Roman" panose="02020603050405020304" pitchFamily="18" charset="0"/>
              </a:rPr>
              <a:t>N</a:t>
            </a:r>
            <a:r>
              <a:rPr lang="en-US" dirty="0" smtClean="0">
                <a:latin typeface="Times New Roman" panose="02020603050405020304" pitchFamily="18" charset="0"/>
                <a:cs typeface="Times New Roman" panose="02020603050405020304" pitchFamily="18" charset="0"/>
              </a:rPr>
              <a:t>47</a:t>
            </a:r>
            <a:r>
              <a:rPr lang="en-US" sz="2800" dirty="0" smtClean="0">
                <a:latin typeface="Times New Roman" panose="02020603050405020304" pitchFamily="18" charset="0"/>
                <a:cs typeface="Times New Roman" panose="02020603050405020304" pitchFamily="18" charset="0"/>
              </a:rPr>
              <a:t>N</a:t>
            </a:r>
            <a:r>
              <a:rPr lang="en-US" dirty="0" smtClean="0">
                <a:latin typeface="Times New Roman" panose="02020603050405020304" pitchFamily="18" charset="0"/>
                <a:cs typeface="Times New Roman" panose="02020603050405020304" pitchFamily="18" charset="0"/>
              </a:rPr>
              <a:t>4</a:t>
            </a:r>
            <a:r>
              <a:rPr lang="en-US" sz="2800" dirty="0" smtClean="0">
                <a:latin typeface="Times New Roman" panose="02020603050405020304" pitchFamily="18" charset="0"/>
                <a:cs typeface="Times New Roman" panose="02020603050405020304" pitchFamily="18" charset="0"/>
              </a:rPr>
              <a:t>O</a:t>
            </a:r>
            <a:r>
              <a:rPr lang="en-US" dirty="0" smtClean="0">
                <a:latin typeface="Times New Roman" panose="02020603050405020304" pitchFamily="18" charset="0"/>
                <a:cs typeface="Times New Roman" panose="02020603050405020304" pitchFamily="18" charset="0"/>
              </a:rPr>
              <a:t>8</a:t>
            </a:r>
            <a:r>
              <a:rPr lang="en-US" sz="280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qizil</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suv</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o’tlarida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va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yashil</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suv</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o’tlarida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uchraydi</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Ko’k</a:t>
            </a:r>
            <a:r>
              <a:rPr lang="en-US" sz="2800" b="0" dirty="0" smtClean="0">
                <a:latin typeface="Times New Roman" panose="02020603050405020304" pitchFamily="18" charset="0"/>
                <a:cs typeface="Times New Roman" panose="02020603050405020304" pitchFamily="18" charset="0"/>
              </a:rPr>
              <a:t> pigment </a:t>
            </a:r>
            <a:r>
              <a:rPr lang="en-US" sz="2800" b="0" dirty="0" err="1" smtClean="0">
                <a:latin typeface="Times New Roman" panose="02020603050405020304" pitchFamily="18" charset="0"/>
                <a:cs typeface="Times New Roman" panose="02020603050405020304" pitchFamily="18" charset="0"/>
              </a:rPr>
              <a:t>fikatsian</a:t>
            </a:r>
            <a:r>
              <a:rPr lang="en-US" sz="2800" b="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(C34N42N4O9</a:t>
            </a:r>
            <a:r>
              <a:rPr lang="en-US" sz="280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ko’k</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yashil</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suv</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o’tlarida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va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ba’zan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qizil</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suv</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o’tlarining</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xromotoforida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xlorofil</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va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fikoeritin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pigmentlari</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bilan</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birga</a:t>
            </a:r>
            <a:r>
              <a:rPr lang="en-US" sz="2800" b="0" dirty="0" smtClean="0">
                <a:latin typeface="Times New Roman" panose="02020603050405020304" pitchFamily="18" charset="0"/>
                <a:cs typeface="Times New Roman" panose="02020603050405020304" pitchFamily="18" charset="0"/>
              </a:rPr>
              <a:t> </a:t>
            </a:r>
            <a:r>
              <a:rPr lang="en-US" sz="2800" b="0" dirty="0" err="1" smtClean="0">
                <a:latin typeface="Times New Roman" panose="02020603050405020304" pitchFamily="18" charset="0"/>
                <a:cs typeface="Times New Roman" panose="02020603050405020304" pitchFamily="18" charset="0"/>
              </a:rPr>
              <a:t>uchraydi</a:t>
            </a:r>
            <a:r>
              <a:rPr lang="en-US" sz="2800" b="0" dirty="0" smtClean="0">
                <a:latin typeface="Times New Roman" panose="02020603050405020304" pitchFamily="18" charset="0"/>
                <a:cs typeface="Times New Roman" panose="02020603050405020304" pitchFamily="18" charset="0"/>
              </a:rPr>
              <a:t>. </a:t>
            </a:r>
            <a:endParaRPr lang="ru-RU" sz="2800" b="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68304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0"/>
            <a:ext cx="9144000" cy="6741368"/>
          </a:xfrm>
        </p:spPr>
        <p:style>
          <a:lnRef idx="1">
            <a:schemeClr val="accent1"/>
          </a:lnRef>
          <a:fillRef idx="2">
            <a:schemeClr val="accent1"/>
          </a:fillRef>
          <a:effectRef idx="1">
            <a:schemeClr val="accent1"/>
          </a:effectRef>
          <a:fontRef idx="minor">
            <a:schemeClr val="dk1"/>
          </a:fontRef>
        </p:style>
        <p:txBody>
          <a:bodyPr/>
          <a:lstStyle/>
          <a:p>
            <a:pPr algn="just"/>
            <a:r>
              <a:rPr lang="en-US" sz="24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O’simliklarning</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oziqlanishi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haqida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birinchi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fikr</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yuritgan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kishi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Aristotel</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edi</a:t>
            </a:r>
            <a:r>
              <a:rPr lang="en-US" sz="2800" cap="none" dirty="0" smtClean="0">
                <a:latin typeface="Times New Roman" panose="02020603050405020304" pitchFamily="18" charset="0"/>
                <a:cs typeface="Times New Roman" panose="02020603050405020304" pitchFamily="18" charset="0"/>
              </a:rPr>
              <a:t>. 1771 </a:t>
            </a:r>
            <a:r>
              <a:rPr lang="en-US" sz="2800" cap="none" dirty="0" err="1" smtClean="0">
                <a:latin typeface="Times New Roman" panose="02020603050405020304" pitchFamily="18" charset="0"/>
                <a:cs typeface="Times New Roman" panose="02020603050405020304" pitchFamily="18" charset="0"/>
              </a:rPr>
              <a:t>yilda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ingliz</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olimi</a:t>
            </a:r>
            <a:r>
              <a:rPr lang="en-US" sz="2800" cap="none" dirty="0" smtClean="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J</a:t>
            </a:r>
            <a:r>
              <a:rPr lang="en-US" sz="2800" cap="none" dirty="0" err="1" smtClean="0">
                <a:latin typeface="Times New Roman" panose="02020603050405020304" pitchFamily="18" charset="0"/>
                <a:cs typeface="Times New Roman" panose="02020603050405020304" pitchFamily="18" charset="0"/>
              </a:rPr>
              <a:t>ozef</a:t>
            </a:r>
            <a:r>
              <a:rPr lang="en-US" sz="2800" cap="none" dirty="0" smtClean="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P</a:t>
            </a:r>
            <a:r>
              <a:rPr lang="en-US" sz="2800" cap="none" dirty="0" err="1" smtClean="0">
                <a:latin typeface="Times New Roman" panose="02020603050405020304" pitchFamily="18" charset="0"/>
                <a:cs typeface="Times New Roman" panose="02020603050405020304" pitchFamily="18" charset="0"/>
              </a:rPr>
              <a:t>ristli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tajriba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o’tkazdi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qalpoq</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sichqon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yalpiz</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Lekin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bu</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jarayonning</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borishi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uchun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o’simlikka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yorug’lik</a:t>
            </a:r>
            <a:r>
              <a:rPr lang="en-US" sz="2800" cap="none" dirty="0" smtClean="0">
                <a:latin typeface="Times New Roman" panose="02020603050405020304" pitchFamily="18" charset="0"/>
                <a:cs typeface="Times New Roman" panose="02020603050405020304" pitchFamily="18" charset="0"/>
              </a:rPr>
              <a:t> ham </a:t>
            </a:r>
            <a:r>
              <a:rPr lang="en-US" sz="2800" cap="none" dirty="0" err="1" smtClean="0">
                <a:latin typeface="Times New Roman" panose="02020603050405020304" pitchFamily="18" charset="0"/>
                <a:cs typeface="Times New Roman" panose="02020603050405020304" pitchFamily="18" charset="0"/>
              </a:rPr>
              <a:t>kerak</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ekanligini</a:t>
            </a:r>
            <a:r>
              <a:rPr lang="en-US" sz="2800" cap="none" dirty="0" smtClean="0">
                <a:latin typeface="Times New Roman" panose="02020603050405020304" pitchFamily="18" charset="0"/>
                <a:cs typeface="Times New Roman" panose="02020603050405020304" pitchFamily="18" charset="0"/>
              </a:rPr>
              <a:t> 1778-1779 </a:t>
            </a:r>
            <a:r>
              <a:rPr lang="en-US" sz="2800" cap="none" dirty="0" err="1" smtClean="0">
                <a:latin typeface="Times New Roman" panose="02020603050405020304" pitchFamily="18" charset="0"/>
                <a:cs typeface="Times New Roman" panose="02020603050405020304" pitchFamily="18" charset="0"/>
              </a:rPr>
              <a:t>yilda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gollandiyalik</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vrach</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Inxenxauz</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juda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ko’p</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tajribalar</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bilan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isbotladi</a:t>
            </a:r>
            <a:r>
              <a:rPr lang="en-US" sz="2800" cap="none" dirty="0" smtClean="0">
                <a:latin typeface="Times New Roman" panose="02020603050405020304" pitchFamily="18" charset="0"/>
                <a:cs typeface="Times New Roman" panose="02020603050405020304" pitchFamily="18" charset="0"/>
              </a:rPr>
              <a:t>. 1782 </a:t>
            </a:r>
            <a:r>
              <a:rPr lang="en-US" sz="2800" cap="none" dirty="0" err="1" smtClean="0">
                <a:latin typeface="Times New Roman" panose="02020603050405020304" pitchFamily="18" charset="0"/>
                <a:cs typeface="Times New Roman" panose="02020603050405020304" pitchFamily="18" charset="0"/>
              </a:rPr>
              <a:t>yilda</a:t>
            </a:r>
            <a:r>
              <a:rPr lang="en-US" sz="2800" cap="none" dirty="0" smtClean="0">
                <a:latin typeface="Times New Roman" panose="02020603050405020304" pitchFamily="18" charset="0"/>
                <a:cs typeface="Times New Roman" panose="02020603050405020304" pitchFamily="18" charset="0"/>
              </a:rPr>
              <a:t> Jan-</a:t>
            </a:r>
            <a:r>
              <a:rPr lang="en-US" sz="2800" cap="none" dirty="0" err="1" smtClean="0">
                <a:latin typeface="Times New Roman" panose="02020603050405020304" pitchFamily="18" charset="0"/>
                <a:cs typeface="Times New Roman" panose="02020603050405020304" pitchFamily="18" charset="0"/>
              </a:rPr>
              <a:t>Senebe</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o’simliklar</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havodan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karbonat</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angidridni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o’zlashtirib</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kislorod</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ajralishini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ya’ni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havoni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tozalashnishi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ularni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havodan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oziqlanishi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bilan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bog’liq</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ekanligini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aniqladi</a:t>
            </a:r>
            <a:r>
              <a:rPr lang="en-US" sz="2800" cap="none" dirty="0" smtClean="0">
                <a:latin typeface="Times New Roman" panose="02020603050405020304" pitchFamily="18" charset="0"/>
                <a:cs typeface="Times New Roman" panose="02020603050405020304" pitchFamily="18" charset="0"/>
              </a:rPr>
              <a:t>. 1782 </a:t>
            </a:r>
            <a:r>
              <a:rPr lang="en-US" sz="2800" cap="none" dirty="0" err="1" smtClean="0">
                <a:latin typeface="Times New Roman" panose="02020603050405020304" pitchFamily="18" charset="0"/>
                <a:cs typeface="Times New Roman" panose="02020603050405020304" pitchFamily="18" charset="0"/>
              </a:rPr>
              <a:t>yilda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shvesariyalik</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olim</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Geodor</a:t>
            </a:r>
            <a:r>
              <a:rPr lang="en-US" sz="2800" cap="none" dirty="0" smtClean="0">
                <a:latin typeface="Times New Roman" panose="02020603050405020304" pitchFamily="18" charset="0"/>
                <a:cs typeface="Times New Roman" panose="02020603050405020304" pitchFamily="18" charset="0"/>
              </a:rPr>
              <a:t> </a:t>
            </a:r>
            <a:r>
              <a:rPr lang="en-US" sz="2800" cap="none" dirty="0" err="1">
                <a:latin typeface="Times New Roman" panose="02020603050405020304" pitchFamily="18" charset="0"/>
                <a:cs typeface="Times New Roman" panose="02020603050405020304" pitchFamily="18" charset="0"/>
              </a:rPr>
              <a:t>Sossur</a:t>
            </a:r>
            <a:r>
              <a:rPr lang="en-US" sz="2800" cap="none" dirty="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o’simliklar</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oziqlanishida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faqat</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karbonat</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angidriddan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emas</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balki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tuproqdagi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suv</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va</a:t>
            </a:r>
            <a:r>
              <a:rPr lang="en-US" sz="2800" cap="none" dirty="0" smtClean="0">
                <a:latin typeface="Times New Roman" panose="02020603050405020304" pitchFamily="18" charset="0"/>
                <a:cs typeface="Times New Roman" panose="02020603050405020304" pitchFamily="18" charset="0"/>
              </a:rPr>
              <a:t> mineral </a:t>
            </a:r>
            <a:r>
              <a:rPr lang="en-US" sz="2800" cap="none" dirty="0" err="1" smtClean="0">
                <a:latin typeface="Times New Roman" panose="02020603050405020304" pitchFamily="18" charset="0"/>
                <a:cs typeface="Times New Roman" panose="02020603050405020304" pitchFamily="18" charset="0"/>
              </a:rPr>
              <a:t>moddalardan</a:t>
            </a:r>
            <a:r>
              <a:rPr lang="en-US" sz="2800" cap="none" dirty="0" smtClean="0">
                <a:latin typeface="Times New Roman" panose="02020603050405020304" pitchFamily="18" charset="0"/>
                <a:cs typeface="Times New Roman" panose="02020603050405020304" pitchFamily="18" charset="0"/>
              </a:rPr>
              <a:t> ham </a:t>
            </a:r>
            <a:r>
              <a:rPr lang="en-US" sz="2800" cap="none" dirty="0" err="1" smtClean="0">
                <a:latin typeface="Times New Roman" panose="02020603050405020304" pitchFamily="18" charset="0"/>
                <a:cs typeface="Times New Roman" panose="02020603050405020304" pitchFamily="18" charset="0"/>
              </a:rPr>
              <a:t>foydalanishni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isbotladi</a:t>
            </a:r>
            <a:r>
              <a:rPr lang="en-US" sz="2800" cap="none" dirty="0" smtClean="0">
                <a:latin typeface="Times New Roman" panose="02020603050405020304" pitchFamily="18" charset="0"/>
                <a:cs typeface="Times New Roman" panose="02020603050405020304" pitchFamily="18" charset="0"/>
              </a:rPr>
              <a:t>.  K. </a:t>
            </a:r>
            <a:r>
              <a:rPr lang="en-US" sz="2800" cap="none" dirty="0" err="1" smtClean="0">
                <a:latin typeface="Times New Roman" panose="02020603050405020304" pitchFamily="18" charset="0"/>
                <a:cs typeface="Times New Roman" panose="02020603050405020304" pitchFamily="18" charset="0"/>
              </a:rPr>
              <a:t>Timiryaziv</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o’z</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tajribalari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asosida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yorug’lik</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xloroplastni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qo’zg’atish</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uchun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kerak</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emas</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balki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suv</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va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karbonat</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angidriddan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organik</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modda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sintez</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bo’lishi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uchun</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energiya</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manbai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bo’lib</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xizmat</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qilishini</a:t>
            </a:r>
            <a:r>
              <a:rPr lang="en-US" sz="2800" cap="none" dirty="0" smtClean="0">
                <a:latin typeface="Times New Roman" panose="02020603050405020304" pitchFamily="18" charset="0"/>
                <a:cs typeface="Times New Roman" panose="02020603050405020304" pitchFamily="18" charset="0"/>
              </a:rPr>
              <a:t> </a:t>
            </a:r>
            <a:r>
              <a:rPr lang="en-US" sz="2800" cap="none" dirty="0" err="1" smtClean="0">
                <a:latin typeface="Times New Roman" panose="02020603050405020304" pitchFamily="18" charset="0"/>
                <a:cs typeface="Times New Roman" panose="02020603050405020304" pitchFamily="18" charset="0"/>
              </a:rPr>
              <a:t>isbotladi</a:t>
            </a:r>
            <a:r>
              <a:rPr lang="en-US" sz="2800" cap="none" dirty="0" smtClean="0">
                <a:latin typeface="Times New Roman" panose="02020603050405020304" pitchFamily="18" charset="0"/>
                <a:cs typeface="Times New Roman" panose="02020603050405020304" pitchFamily="18" charset="0"/>
              </a:rPr>
              <a:t>. </a:t>
            </a:r>
            <a:endParaRPr lang="ru-RU" sz="2800" cap="none"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55082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52718"/>
            <a:ext cx="7859216" cy="1044034"/>
          </a:xfrm>
          <a:solidFill>
            <a:srgbClr val="92D050"/>
          </a:solidFill>
        </p:spPr>
        <p:txBody>
          <a:bodyPr/>
          <a:lstStyle/>
          <a:p>
            <a:pPr algn="ctr"/>
            <a:r>
              <a:rPr lang="ru-RU" sz="4000" b="1" cap="none" spc="0" dirty="0" smtClean="0">
                <a:solidFill>
                  <a:prstClr val="black"/>
                </a:solidFill>
                <a:latin typeface="Times New Roman" panose="02020603050405020304" pitchFamily="18" charset="0"/>
                <a:cs typeface="Times New Roman" panose="02020603050405020304" pitchFamily="18" charset="0"/>
              </a:rPr>
              <a:t>Фотосинтез</a:t>
            </a:r>
            <a:endParaRPr lang="ru-RU" b="1" dirty="0">
              <a:latin typeface="Times New Roman" panose="02020603050405020304" pitchFamily="18" charset="0"/>
              <a:cs typeface="Times New Roman" panose="02020603050405020304" pitchFamily="18" charset="0"/>
            </a:endParaRP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7200" y="2003585"/>
            <a:ext cx="7620000" cy="3871593"/>
          </a:xfrm>
          <a:prstGeom prst="rect">
            <a:avLst/>
          </a:prstGeom>
          <a:solidFill>
            <a:srgbClr val="00B050"/>
          </a:solidFill>
          <a:ln>
            <a:noFill/>
          </a:ln>
          <a:effectLst/>
        </p:spPr>
      </p:pic>
    </p:spTree>
    <p:extLst>
      <p:ext uri="{BB962C8B-B14F-4D97-AF65-F5344CB8AC3E}">
        <p14:creationId xmlns:p14="http://schemas.microsoft.com/office/powerpoint/2010/main" val="31990054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7753672" cy="5793507"/>
          </a:xfrm>
        </p:spPr>
        <p:txBody>
          <a:bodyPr>
            <a:normAutofit/>
          </a:bodyPr>
          <a:lstStyle/>
          <a:p>
            <a:r>
              <a:rPr lang="en-US" sz="2800" dirty="0"/>
              <a:t>                             </a:t>
            </a:r>
            <a:r>
              <a:rPr lang="en-US" sz="2800" dirty="0" err="1"/>
              <a:t>Yorug’lik</a:t>
            </a:r>
            <a:endParaRPr lang="en-US" sz="2800" dirty="0"/>
          </a:p>
          <a:p>
            <a:r>
              <a:rPr lang="en-US" sz="2800" dirty="0" smtClean="0"/>
              <a:t> nCO</a:t>
            </a:r>
            <a:r>
              <a:rPr lang="en-US" sz="1100" dirty="0" smtClean="0"/>
              <a:t>2</a:t>
            </a:r>
            <a:r>
              <a:rPr lang="en-US" sz="2800" dirty="0" smtClean="0"/>
              <a:t>+nH</a:t>
            </a:r>
            <a:r>
              <a:rPr lang="en-US" sz="1100" dirty="0" smtClean="0"/>
              <a:t>2</a:t>
            </a:r>
            <a:r>
              <a:rPr lang="en-US" sz="2800" dirty="0" smtClean="0"/>
              <a:t>O                      (</a:t>
            </a:r>
            <a:r>
              <a:rPr lang="en-US" sz="2800" dirty="0"/>
              <a:t>CH</a:t>
            </a:r>
            <a:r>
              <a:rPr lang="en-US" sz="1100" dirty="0"/>
              <a:t>2</a:t>
            </a:r>
            <a:r>
              <a:rPr lang="en-US" sz="2800" dirty="0"/>
              <a:t>O) </a:t>
            </a:r>
            <a:r>
              <a:rPr lang="en-US" sz="2800" dirty="0" smtClean="0"/>
              <a:t>+ O</a:t>
            </a:r>
            <a:r>
              <a:rPr lang="en-US" sz="1100" dirty="0" smtClean="0"/>
              <a:t>2</a:t>
            </a:r>
            <a:endParaRPr lang="en-US" sz="1100" dirty="0"/>
          </a:p>
          <a:p>
            <a:r>
              <a:rPr lang="en-US" sz="2800" dirty="0" smtClean="0"/>
              <a:t>                            </a:t>
            </a:r>
            <a:r>
              <a:rPr lang="en-US" sz="2800" dirty="0" err="1"/>
              <a:t>xlorofill</a:t>
            </a:r>
            <a:endParaRPr lang="ru-RU" sz="2800" dirty="0"/>
          </a:p>
          <a:p>
            <a:endParaRPr lang="en-US" sz="2800" dirty="0" smtClean="0"/>
          </a:p>
          <a:p>
            <a:r>
              <a:rPr lang="en-US" sz="2800" dirty="0" smtClean="0"/>
              <a:t>                       </a:t>
            </a:r>
          </a:p>
          <a:p>
            <a:r>
              <a:rPr lang="en-US" sz="2800" dirty="0"/>
              <a:t> </a:t>
            </a:r>
            <a:r>
              <a:rPr lang="en-US" sz="2800" dirty="0" smtClean="0"/>
              <a:t>                         </a:t>
            </a:r>
            <a:r>
              <a:rPr lang="en-US" sz="2800" dirty="0" err="1" smtClean="0"/>
              <a:t>Yorug’lik</a:t>
            </a:r>
            <a:endParaRPr lang="en-US" sz="2800" dirty="0"/>
          </a:p>
          <a:p>
            <a:r>
              <a:rPr lang="en-US" sz="2800" dirty="0" smtClean="0"/>
              <a:t>H</a:t>
            </a:r>
            <a:r>
              <a:rPr lang="en-US" sz="1100" dirty="0" smtClean="0"/>
              <a:t>2</a:t>
            </a:r>
            <a:r>
              <a:rPr lang="en-US" sz="2800" dirty="0" smtClean="0"/>
              <a:t>O+CO</a:t>
            </a:r>
            <a:r>
              <a:rPr lang="en-US" sz="1100" dirty="0" smtClean="0"/>
              <a:t>2</a:t>
            </a:r>
            <a:r>
              <a:rPr lang="en-US" sz="2800" dirty="0" smtClean="0"/>
              <a:t>                          (CH</a:t>
            </a:r>
            <a:r>
              <a:rPr lang="en-US" sz="1100" dirty="0" smtClean="0"/>
              <a:t>2</a:t>
            </a:r>
            <a:r>
              <a:rPr lang="en-US" sz="2800" dirty="0" smtClean="0"/>
              <a:t>O) + N</a:t>
            </a:r>
            <a:r>
              <a:rPr lang="en-US" sz="1100" dirty="0" smtClean="0"/>
              <a:t>2</a:t>
            </a:r>
            <a:r>
              <a:rPr lang="en-US" sz="2800" dirty="0" smtClean="0"/>
              <a:t>O+O</a:t>
            </a:r>
            <a:r>
              <a:rPr lang="en-US" sz="1100" dirty="0" smtClean="0"/>
              <a:t>2</a:t>
            </a:r>
            <a:r>
              <a:rPr lang="en-US" sz="2800" dirty="0" smtClean="0"/>
              <a:t> </a:t>
            </a:r>
          </a:p>
          <a:p>
            <a:r>
              <a:rPr lang="en-US" sz="2800" dirty="0"/>
              <a:t> </a:t>
            </a:r>
            <a:r>
              <a:rPr lang="en-US" sz="2800" dirty="0" smtClean="0"/>
              <a:t>                           </a:t>
            </a:r>
            <a:r>
              <a:rPr lang="en-US" sz="2800" dirty="0" err="1" smtClean="0"/>
              <a:t>xlorofill</a:t>
            </a:r>
            <a:endParaRPr lang="ru-RU" sz="2800" dirty="0"/>
          </a:p>
        </p:txBody>
      </p:sp>
      <p:sp>
        <p:nvSpPr>
          <p:cNvPr id="5" name="Стрелка вправо 4"/>
          <p:cNvSpPr/>
          <p:nvPr/>
        </p:nvSpPr>
        <p:spPr>
          <a:xfrm>
            <a:off x="3124888" y="3933056"/>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Box 6"/>
          <p:cNvSpPr txBox="1"/>
          <p:nvPr/>
        </p:nvSpPr>
        <p:spPr>
          <a:xfrm>
            <a:off x="2699792" y="2113432"/>
            <a:ext cx="184731" cy="369332"/>
          </a:xfrm>
          <a:prstGeom prst="rect">
            <a:avLst/>
          </a:prstGeom>
          <a:noFill/>
        </p:spPr>
        <p:txBody>
          <a:bodyPr wrap="none" rtlCol="0">
            <a:spAutoFit/>
          </a:bodyPr>
          <a:lstStyle/>
          <a:p>
            <a:endParaRPr lang="ru-RU"/>
          </a:p>
        </p:txBody>
      </p:sp>
      <p:sp>
        <p:nvSpPr>
          <p:cNvPr id="10" name="Стрелка вправо 9"/>
          <p:cNvSpPr/>
          <p:nvPr/>
        </p:nvSpPr>
        <p:spPr>
          <a:xfrm>
            <a:off x="3540252" y="1046304"/>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54245876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404664"/>
            <a:ext cx="7609656" cy="5721499"/>
          </a:xfrm>
          <a:solidFill>
            <a:schemeClr val="accent5">
              <a:lumMod val="75000"/>
            </a:schemeClr>
          </a:solidFill>
        </p:spPr>
        <p:txBody>
          <a:bodyPr>
            <a:normAutofit/>
          </a:bodyPr>
          <a:lstStyle/>
          <a:p>
            <a:pPr algn="ctr"/>
            <a:r>
              <a:rPr lang="en-US" sz="3200" dirty="0" err="1" smtClean="0">
                <a:solidFill>
                  <a:srgbClr val="0070C0"/>
                </a:solidFill>
                <a:latin typeface="Times New Roman" panose="02020603050405020304" pitchFamily="18" charset="0"/>
                <a:cs typeface="Times New Roman" panose="02020603050405020304" pitchFamily="18" charset="0"/>
              </a:rPr>
              <a:t>Mustahkamlash</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smtClean="0">
                <a:solidFill>
                  <a:srgbClr val="0070C0"/>
                </a:solidFill>
                <a:latin typeface="Times New Roman" panose="02020603050405020304" pitchFamily="18" charset="0"/>
                <a:cs typeface="Times New Roman" panose="02020603050405020304" pitchFamily="18" charset="0"/>
              </a:rPr>
              <a:t>uchun</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smtClean="0">
                <a:solidFill>
                  <a:srgbClr val="0070C0"/>
                </a:solidFill>
                <a:latin typeface="Times New Roman" panose="02020603050405020304" pitchFamily="18" charset="0"/>
                <a:cs typeface="Times New Roman" panose="02020603050405020304" pitchFamily="18" charset="0"/>
              </a:rPr>
              <a:t>savollar</a:t>
            </a:r>
            <a:r>
              <a:rPr lang="en-US" sz="3200" dirty="0" smtClean="0">
                <a:solidFill>
                  <a:srgbClr val="0070C0"/>
                </a:solidFill>
                <a:latin typeface="Times New Roman" panose="02020603050405020304" pitchFamily="18" charset="0"/>
                <a:cs typeface="Times New Roman" panose="02020603050405020304" pitchFamily="18" charset="0"/>
              </a:rPr>
              <a:t>:</a:t>
            </a:r>
          </a:p>
          <a:p>
            <a:pPr algn="just"/>
            <a:r>
              <a:rPr lang="en-US" sz="3200" dirty="0" smtClean="0">
                <a:solidFill>
                  <a:srgbClr val="0070C0"/>
                </a:solidFill>
                <a:latin typeface="Times New Roman" panose="02020603050405020304" pitchFamily="18" charset="0"/>
                <a:cs typeface="Times New Roman" panose="02020603050405020304" pitchFamily="18" charset="0"/>
              </a:rPr>
              <a:t>1.Xlorofil </a:t>
            </a:r>
            <a:r>
              <a:rPr lang="en-US" sz="3200" dirty="0" err="1" smtClean="0">
                <a:solidFill>
                  <a:srgbClr val="0070C0"/>
                </a:solidFill>
                <a:latin typeface="Times New Roman" panose="02020603050405020304" pitchFamily="18" charset="0"/>
                <a:cs typeface="Times New Roman" panose="02020603050405020304" pitchFamily="18" charset="0"/>
              </a:rPr>
              <a:t>pigmentlari</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smtClean="0">
                <a:solidFill>
                  <a:srgbClr val="0070C0"/>
                </a:solidFill>
                <a:latin typeface="Times New Roman" panose="02020603050405020304" pitchFamily="18" charset="0"/>
                <a:cs typeface="Times New Roman" panose="02020603050405020304" pitchFamily="18" charset="0"/>
              </a:rPr>
              <a:t>qanday</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smtClean="0">
                <a:solidFill>
                  <a:srgbClr val="0070C0"/>
                </a:solidFill>
                <a:latin typeface="Times New Roman" panose="02020603050405020304" pitchFamily="18" charset="0"/>
                <a:cs typeface="Times New Roman" panose="02020603050405020304" pitchFamily="18" charset="0"/>
              </a:rPr>
              <a:t>strukturalardan</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smtClean="0">
                <a:solidFill>
                  <a:srgbClr val="0070C0"/>
                </a:solidFill>
                <a:latin typeface="Times New Roman" panose="02020603050405020304" pitchFamily="18" charset="0"/>
                <a:cs typeface="Times New Roman" panose="02020603050405020304" pitchFamily="18" charset="0"/>
              </a:rPr>
              <a:t>iborat</a:t>
            </a:r>
            <a:r>
              <a:rPr lang="en-US" sz="3200" dirty="0" smtClean="0">
                <a:solidFill>
                  <a:srgbClr val="0070C0"/>
                </a:solidFill>
                <a:latin typeface="Times New Roman" panose="02020603050405020304" pitchFamily="18" charset="0"/>
                <a:cs typeface="Times New Roman" panose="02020603050405020304" pitchFamily="18" charset="0"/>
              </a:rPr>
              <a:t>?</a:t>
            </a:r>
          </a:p>
          <a:p>
            <a:pPr algn="just"/>
            <a:r>
              <a:rPr lang="en-US" sz="3200" dirty="0" smtClean="0">
                <a:solidFill>
                  <a:srgbClr val="0070C0"/>
                </a:solidFill>
                <a:latin typeface="Times New Roman" panose="02020603050405020304" pitchFamily="18" charset="0"/>
                <a:cs typeface="Times New Roman" panose="02020603050405020304" pitchFamily="18" charset="0"/>
              </a:rPr>
              <a:t>2. </a:t>
            </a:r>
            <a:r>
              <a:rPr lang="en-US" sz="3200" dirty="0" err="1" smtClean="0">
                <a:solidFill>
                  <a:srgbClr val="0070C0"/>
                </a:solidFill>
                <a:latin typeface="Times New Roman" panose="02020603050405020304" pitchFamily="18" charset="0"/>
                <a:cs typeface="Times New Roman" panose="02020603050405020304" pitchFamily="18" charset="0"/>
              </a:rPr>
              <a:t>Karatinoidning</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smtClean="0">
                <a:solidFill>
                  <a:srgbClr val="0070C0"/>
                </a:solidFill>
                <a:latin typeface="Times New Roman" panose="02020603050405020304" pitchFamily="18" charset="0"/>
                <a:cs typeface="Times New Roman" panose="02020603050405020304" pitchFamily="18" charset="0"/>
              </a:rPr>
              <a:t>organizmdagi</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smtClean="0">
                <a:solidFill>
                  <a:srgbClr val="0070C0"/>
                </a:solidFill>
                <a:latin typeface="Times New Roman" panose="02020603050405020304" pitchFamily="18" charset="0"/>
                <a:cs typeface="Times New Roman" panose="02020603050405020304" pitchFamily="18" charset="0"/>
              </a:rPr>
              <a:t>roli</a:t>
            </a:r>
            <a:r>
              <a:rPr lang="en-US" sz="3200" dirty="0" smtClean="0">
                <a:solidFill>
                  <a:srgbClr val="0070C0"/>
                </a:solidFill>
                <a:latin typeface="Times New Roman" panose="02020603050405020304" pitchFamily="18" charset="0"/>
                <a:cs typeface="Times New Roman" panose="02020603050405020304" pitchFamily="18" charset="0"/>
              </a:rPr>
              <a:t>?</a:t>
            </a:r>
          </a:p>
          <a:p>
            <a:pPr algn="just"/>
            <a:r>
              <a:rPr lang="en-US" sz="3200" dirty="0" smtClean="0">
                <a:solidFill>
                  <a:srgbClr val="0070C0"/>
                </a:solidFill>
                <a:latin typeface="Times New Roman" panose="02020603050405020304" pitchFamily="18" charset="0"/>
                <a:cs typeface="Times New Roman" panose="02020603050405020304" pitchFamily="18" charset="0"/>
              </a:rPr>
              <a:t>3. Josef </a:t>
            </a:r>
            <a:r>
              <a:rPr lang="en-US" sz="3200" dirty="0" err="1" smtClean="0">
                <a:solidFill>
                  <a:srgbClr val="0070C0"/>
                </a:solidFill>
                <a:latin typeface="Times New Roman" panose="02020603050405020304" pitchFamily="18" charset="0"/>
                <a:cs typeface="Times New Roman" panose="02020603050405020304" pitchFamily="18" charset="0"/>
              </a:rPr>
              <a:t>Pristli</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smtClean="0">
                <a:solidFill>
                  <a:srgbClr val="0070C0"/>
                </a:solidFill>
                <a:latin typeface="Times New Roman" panose="02020603050405020304" pitchFamily="18" charset="0"/>
                <a:cs typeface="Times New Roman" panose="02020603050405020304" pitchFamily="18" charset="0"/>
              </a:rPr>
              <a:t>ishlari</a:t>
            </a:r>
            <a:r>
              <a:rPr lang="en-US" sz="3200" dirty="0" smtClean="0">
                <a:solidFill>
                  <a:srgbClr val="0070C0"/>
                </a:solidFill>
                <a:latin typeface="Times New Roman" panose="02020603050405020304" pitchFamily="18" charset="0"/>
                <a:cs typeface="Times New Roman" panose="02020603050405020304" pitchFamily="18" charset="0"/>
              </a:rPr>
              <a:t>?</a:t>
            </a:r>
          </a:p>
          <a:p>
            <a:pPr algn="just"/>
            <a:r>
              <a:rPr lang="en-US" sz="3200" dirty="0" smtClean="0">
                <a:solidFill>
                  <a:srgbClr val="0070C0"/>
                </a:solidFill>
                <a:latin typeface="Times New Roman" panose="02020603050405020304" pitchFamily="18" charset="0"/>
                <a:cs typeface="Times New Roman" panose="02020603050405020304" pitchFamily="18" charset="0"/>
              </a:rPr>
              <a:t>4. </a:t>
            </a:r>
            <a:r>
              <a:rPr lang="en-US" sz="3200" dirty="0" err="1" smtClean="0">
                <a:solidFill>
                  <a:srgbClr val="0070C0"/>
                </a:solidFill>
                <a:latin typeface="Times New Roman" panose="02020603050405020304" pitchFamily="18" charset="0"/>
                <a:cs typeface="Times New Roman" panose="02020603050405020304" pitchFamily="18" charset="0"/>
              </a:rPr>
              <a:t>Fotosintezning</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smtClean="0">
                <a:solidFill>
                  <a:srgbClr val="0070C0"/>
                </a:solidFill>
                <a:latin typeface="Times New Roman" panose="02020603050405020304" pitchFamily="18" charset="0"/>
                <a:cs typeface="Times New Roman" panose="02020603050405020304" pitchFamily="18" charset="0"/>
              </a:rPr>
              <a:t>amalga</a:t>
            </a:r>
            <a:r>
              <a:rPr lang="en-US" sz="3200" dirty="0" smtClean="0">
                <a:solidFill>
                  <a:srgbClr val="0070C0"/>
                </a:solidFill>
                <a:latin typeface="Times New Roman" panose="02020603050405020304" pitchFamily="18" charset="0"/>
                <a:cs typeface="Times New Roman" panose="02020603050405020304" pitchFamily="18" charset="0"/>
              </a:rPr>
              <a:t> </a:t>
            </a:r>
            <a:r>
              <a:rPr lang="en-US" sz="3200" dirty="0" err="1" smtClean="0">
                <a:solidFill>
                  <a:srgbClr val="0070C0"/>
                </a:solidFill>
                <a:latin typeface="Times New Roman" panose="02020603050405020304" pitchFamily="18" charset="0"/>
                <a:cs typeface="Times New Roman" panose="02020603050405020304" pitchFamily="18" charset="0"/>
              </a:rPr>
              <a:t>oshishi</a:t>
            </a:r>
            <a:r>
              <a:rPr lang="en-US" sz="3200" dirty="0" smtClean="0">
                <a:solidFill>
                  <a:srgbClr val="0070C0"/>
                </a:solidFill>
                <a:latin typeface="Times New Roman" panose="02020603050405020304" pitchFamily="18" charset="0"/>
                <a:cs typeface="Times New Roman" panose="02020603050405020304" pitchFamily="18" charset="0"/>
              </a:rPr>
              <a:t>?</a:t>
            </a:r>
            <a:endParaRPr lang="ru-RU" sz="3200"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35392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Tree>
    <p:extLst>
      <p:ext uri="{BB962C8B-B14F-4D97-AF65-F5344CB8AC3E}">
        <p14:creationId xmlns:p14="http://schemas.microsoft.com/office/powerpoint/2010/main" val="41261291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Главная">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Главная">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лавная">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172</TotalTime>
  <Words>71</Words>
  <Application>Microsoft Office PowerPoint</Application>
  <PresentationFormat>Экран (4:3)</PresentationFormat>
  <Paragraphs>21</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Главная</vt:lpstr>
      <vt:lpstr>Mavzu: Plastidalar va ularda fotosintez jarayoning amalga oshishi</vt:lpstr>
      <vt:lpstr>Презентация PowerPoint</vt:lpstr>
      <vt:lpstr>Reja: </vt:lpstr>
      <vt:lpstr>Презентация PowerPoint</vt:lpstr>
      <vt:lpstr> O’simliklarning oziqlanishi haqida birinchi fikr yuritgan kishi Aristotel edi. 1771 yilda ingliz olimi Jozef Pristli tajriba o’tkazdi. (qalpoq, sichqon, yalpiz). Lekin bu jarayonning borishi uchun o’simlikka yorug’lik ham kerak ekanligini 1778-1779 yilda gollandiyalik vrach Inxenxauz juda ko’p tajribalar bilan isbotladi. 1782 yilda Jan-Senebe o’simliklar havodan karbonat angidridni o’zlashtirib kislorod ajralishini ya’ni havoni tozalashnishi ularni havodan oziqlanishi bilan bog’liq ekanligini aniqladi. 1782 yilda shvesariyalik olim  Geodor Sossur o’simliklar oziqlanishida faqat karbonat angidriddan emas balki tuproqdagi suv va mineral moddalardan ham foydalanishni isbotladi.  K. Timiryaziv o’z tajribalari asosida yorug’lik xloroplastni qo’zg’atish uchun kerak emas balki suv va karbonat angidriddan organik modda sintez bo’lishi uchun energiya manbai bo’lib xizmat qilishini isbotladi. </vt:lpstr>
      <vt:lpstr>Фотосинтез</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Mavzu: Plastidalar va ularda fotosintez jarayoning amalga oshishi</dc:title>
  <dc:creator>Acer</dc:creator>
  <cp:lastModifiedBy>Nodira</cp:lastModifiedBy>
  <cp:revision>19</cp:revision>
  <dcterms:created xsi:type="dcterms:W3CDTF">2017-10-19T01:51:36Z</dcterms:created>
  <dcterms:modified xsi:type="dcterms:W3CDTF">2018-10-31T18:57:08Z</dcterms:modified>
</cp:coreProperties>
</file>